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9"/>
  </p:notesMasterIdLst>
  <p:handoutMasterIdLst>
    <p:handoutMasterId r:id="rId60"/>
  </p:handoutMasterIdLst>
  <p:sldIdLst>
    <p:sldId id="569" r:id="rId3"/>
    <p:sldId id="570" r:id="rId4"/>
    <p:sldId id="515" r:id="rId5"/>
    <p:sldId id="574" r:id="rId6"/>
    <p:sldId id="565" r:id="rId7"/>
    <p:sldId id="337" r:id="rId8"/>
    <p:sldId id="625" r:id="rId9"/>
    <p:sldId id="626" r:id="rId10"/>
    <p:sldId id="614" r:id="rId11"/>
    <p:sldId id="615" r:id="rId12"/>
    <p:sldId id="400" r:id="rId13"/>
    <p:sldId id="593" r:id="rId14"/>
    <p:sldId id="345" r:id="rId15"/>
    <p:sldId id="476" r:id="rId16"/>
    <p:sldId id="621" r:id="rId17"/>
    <p:sldId id="559" r:id="rId18"/>
    <p:sldId id="561" r:id="rId19"/>
    <p:sldId id="563" r:id="rId20"/>
    <p:sldId id="562" r:id="rId21"/>
    <p:sldId id="566" r:id="rId22"/>
    <p:sldId id="291" r:id="rId23"/>
    <p:sldId id="616" r:id="rId24"/>
    <p:sldId id="600" r:id="rId25"/>
    <p:sldId id="522" r:id="rId26"/>
    <p:sldId id="605" r:id="rId27"/>
    <p:sldId id="523" r:id="rId28"/>
    <p:sldId id="549" r:id="rId29"/>
    <p:sldId id="524" r:id="rId30"/>
    <p:sldId id="568" r:id="rId31"/>
    <p:sldId id="578" r:id="rId32"/>
    <p:sldId id="577" r:id="rId33"/>
    <p:sldId id="628" r:id="rId34"/>
    <p:sldId id="622" r:id="rId35"/>
    <p:sldId id="579" r:id="rId36"/>
    <p:sldId id="619" r:id="rId37"/>
    <p:sldId id="620" r:id="rId38"/>
    <p:sldId id="581" r:id="rId39"/>
    <p:sldId id="582" r:id="rId40"/>
    <p:sldId id="623" r:id="rId41"/>
    <p:sldId id="584" r:id="rId42"/>
    <p:sldId id="585" r:id="rId43"/>
    <p:sldId id="624" r:id="rId44"/>
    <p:sldId id="587" r:id="rId45"/>
    <p:sldId id="588" r:id="rId46"/>
    <p:sldId id="592" r:id="rId47"/>
    <p:sldId id="572" r:id="rId48"/>
    <p:sldId id="513" r:id="rId49"/>
    <p:sldId id="511" r:id="rId50"/>
    <p:sldId id="552" r:id="rId51"/>
    <p:sldId id="617" r:id="rId52"/>
    <p:sldId id="535" r:id="rId53"/>
    <p:sldId id="555" r:id="rId54"/>
    <p:sldId id="536" r:id="rId55"/>
    <p:sldId id="567" r:id="rId56"/>
    <p:sldId id="627" r:id="rId57"/>
    <p:sldId id="332" r:id="rId58"/>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788"/>
    <p:restoredTop sz="80352"/>
  </p:normalViewPr>
  <p:slideViewPr>
    <p:cSldViewPr snapToGrid="0" snapToObjects="1">
      <p:cViewPr varScale="1">
        <p:scale>
          <a:sx n="93" d="100"/>
          <a:sy n="93" d="100"/>
        </p:scale>
        <p:origin x="216" y="304"/>
      </p:cViewPr>
      <p:guideLst/>
    </p:cSldViewPr>
  </p:slideViewPr>
  <p:notesTextViewPr>
    <p:cViewPr>
      <p:scale>
        <a:sx n="1" d="1"/>
        <a:sy n="1" d="1"/>
      </p:scale>
      <p:origin x="0" y="0"/>
    </p:cViewPr>
  </p:notesTextViewPr>
  <p:sorterViewPr>
    <p:cViewPr>
      <p:scale>
        <a:sx n="107" d="100"/>
        <a:sy n="107"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3/23/22</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3/23/22</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flow cell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2022-03-23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2022-03-23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2022-03-23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2022-03-23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2022-03-23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2022-03-23</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2022-03-23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2022-03-23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2022-03-23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2022-03-23</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2022-03-23</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2022-03-23</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2022-03-23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2022-03-23</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2022-03-23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2022-03-23</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2022-03-23</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2022-03-23</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2022-03-23</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2022-03-23</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2022-03-23</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2022-03-23</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2022-03-23</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499035"/>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GRCh38 is the latest version of the human reference genome, but 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need an index</a:t>
            </a:r>
          </a:p>
          <a:p>
            <a:endParaRPr lang="en-US" dirty="0"/>
          </a:p>
          <a:p>
            <a:r>
              <a:rPr lang="en-US" dirty="0"/>
              <a:t>Allows </a:t>
            </a:r>
            <a:r>
              <a:rPr lang="en-US"/>
              <a:t>efficient access </a:t>
            </a:r>
            <a:r>
              <a:rPr lang="en-US" dirty="0"/>
              <a:t>to the file</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1496428" y="2038470"/>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1925443" y="2140442"/>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r>
              <a:rPr lang="en-US" dirty="0"/>
              <a:t>Good for error tracking!</a:t>
            </a:r>
          </a:p>
          <a:p>
            <a:r>
              <a:rPr lang="en-US" dirty="0"/>
              <a:t>Often needed for variant calling</a:t>
            </a:r>
          </a:p>
          <a:p>
            <a:r>
              <a:rPr lang="en-US" dirty="0"/>
              <a:t>Detailed description at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normAutofit/>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1927740"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Paired-end data</a:t>
            </a:r>
          </a:p>
        </p:txBody>
      </p:sp>
      <p:sp>
        <p:nvSpPr>
          <p:cNvPr id="5" name="TextBox 4"/>
          <p:cNvSpPr txBox="1"/>
          <p:nvPr/>
        </p:nvSpPr>
        <p:spPr>
          <a:xfrm>
            <a:off x="1776001"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6145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1776000" y="2339207"/>
            <a:ext cx="172226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6145903" y="2339207"/>
            <a:ext cx="172226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1831129"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1898073" y="6425738"/>
            <a:ext cx="6435416"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en-GB" dirty="0"/>
              <a:t>Variant calling in cohort</a:t>
            </a:r>
          </a:p>
        </p:txBody>
      </p:sp>
      <p:sp>
        <p:nvSpPr>
          <p:cNvPr id="4" name="Platshållare för text 3">
            <a:extLst>
              <a:ext uri="{FF2B5EF4-FFF2-40B4-BE49-F238E27FC236}">
                <a16:creationId xmlns:a16="http://schemas.microsoft.com/office/drawing/2014/main" id="{2095CEA6-B72D-C749-B0A5-057F45926CA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330200" y="3499366"/>
            <a:ext cx="10515600" cy="4690162"/>
          </a:xfrm>
        </p:spPr>
        <p:txBody>
          <a:bodyPr>
            <a:normAutofit/>
          </a:bodyPr>
          <a:lstStyle/>
          <a:p>
            <a:pPr marL="0" indent="0">
              <a:buNone/>
            </a:pPr>
            <a:r>
              <a:rPr lang="en-US" sz="1600" dirty="0">
                <a:hlinkClick r:id="rId3"/>
              </a:rPr>
              <a:t>https://www.youtube.com/watch?v=fCd6B5HRaZ8</a:t>
            </a:r>
            <a:endParaRPr lang="en-US" sz="1600" dirty="0"/>
          </a:p>
          <a:p>
            <a:pPr marL="0" indent="0">
              <a:buNone/>
            </a:pPr>
            <a:endParaRPr lang="en-US" sz="1600" dirty="0"/>
          </a:p>
        </p:txBody>
      </p:sp>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2182261" y="836955"/>
            <a:ext cx="7913170" cy="830128"/>
          </a:xfrm>
        </p:spPr>
        <p:txBody>
          <a:bodyPr>
            <a:normAutofit fontScale="90000"/>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878" y="1252019"/>
            <a:ext cx="5157922" cy="5472827"/>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1997530" y="331470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30</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1D2F4F3A-9950-BF4A-B097-BCCE224F8AE0}"/>
              </a:ext>
            </a:extLst>
          </p:cNvPr>
          <p:cNvSpPr>
            <a:spLocks noGrp="1"/>
          </p:cNvSpPr>
          <p:nvPr>
            <p:ph idx="1"/>
          </p:nvPr>
        </p:nvSpPr>
        <p:spPr/>
        <p:txBody>
          <a:bodyPr/>
          <a:lstStyle/>
          <a:p>
            <a:endParaRPr lang="en-GB"/>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32</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GATK’s best practices for germline short variant discovery</a:t>
            </a:r>
          </a:p>
        </p:txBody>
      </p:sp>
      <p:sp>
        <p:nvSpPr>
          <p:cNvPr id="3" name="Platshållare för text 2">
            <a:extLst>
              <a:ext uri="{FF2B5EF4-FFF2-40B4-BE49-F238E27FC236}">
                <a16:creationId xmlns:a16="http://schemas.microsoft.com/office/drawing/2014/main" id="{F960EDDF-5DBA-D24C-B0EE-7667DF3E3C3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9194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en-GB" dirty="0"/>
              <a:t>Workflows</a:t>
            </a:r>
          </a:p>
        </p:txBody>
      </p:sp>
      <p:sp>
        <p:nvSpPr>
          <p:cNvPr id="3" name="Platshållare för text 2">
            <a:extLst>
              <a:ext uri="{FF2B5EF4-FFF2-40B4-BE49-F238E27FC236}">
                <a16:creationId xmlns:a16="http://schemas.microsoft.com/office/drawing/2014/main" id="{9F308094-7946-2745-A1F1-D0358CF23EB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5" name="Content Placeholder 1"/>
          <p:cNvSpPr txBox="1">
            <a:spLocks/>
          </p:cNvSpPr>
          <p:nvPr/>
        </p:nvSpPr>
        <p:spPr>
          <a:xfrm>
            <a:off x="1328738" y="1457739"/>
            <a:ext cx="9211087" cy="5035135"/>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sz="2400" dirty="0"/>
              <a:t>During base calling, the sequencer estimates a quality score for each base. This is the quality scores present in the </a:t>
            </a:r>
            <a:r>
              <a:rPr lang="en-US" sz="2400" dirty="0" err="1"/>
              <a:t>fastq</a:t>
            </a:r>
            <a:r>
              <a:rPr lang="en-US" sz="2400" dirty="0"/>
              <a:t> files.</a:t>
            </a:r>
          </a:p>
          <a:p>
            <a:endParaRPr lang="en-US" sz="2400" dirty="0"/>
          </a:p>
          <a:p>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endParaRPr lang="en-US" sz="2400" dirty="0"/>
          </a:p>
          <a:p>
            <a:endParaRPr lang="en-US" sz="2400" dirty="0"/>
          </a:p>
          <a:p>
            <a:r>
              <a:rPr lang="en-US" sz="2400" dirty="0"/>
              <a:t>Can cause bias in variant calling</a:t>
            </a:r>
          </a:p>
          <a:p>
            <a:endParaRPr lang="en-US" sz="2400" dirty="0"/>
          </a:p>
          <a:p>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tretch/>
        </p:blipFill>
        <p:spPr>
          <a:xfrm>
            <a:off x="3416300" y="1487488"/>
            <a:ext cx="5359400" cy="4689475"/>
          </a:xfrm>
        </p:spPr>
      </p:pic>
    </p:spTree>
    <p:extLst>
      <p:ext uri="{BB962C8B-B14F-4D97-AF65-F5344CB8AC3E}">
        <p14:creationId xmlns:p14="http://schemas.microsoft.com/office/powerpoint/2010/main" val="944026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85000" lnSpcReduction="2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discussion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4449734" y="1472819"/>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8405010"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one:</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two (if you have time):</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52</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three (if you have time):</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8064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5" name="Platshållare för text 4">
            <a:extLst>
              <a:ext uri="{FF2B5EF4-FFF2-40B4-BE49-F238E27FC236}">
                <a16:creationId xmlns:a16="http://schemas.microsoft.com/office/drawing/2014/main" id="{A546BE74-365E-2845-870C-5E78F4308D1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a:t>
            </a:r>
            <a:r>
              <a:rPr lang="en-US" sz="2400" dirty="0"/>
              <a:t> write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1052</TotalTime>
  <Words>5071</Words>
  <Application>Microsoft Macintosh PowerPoint</Application>
  <PresentationFormat>Bredbild</PresentationFormat>
  <Paragraphs>466</Paragraphs>
  <Slides>56</Slides>
  <Notes>36</Notes>
  <HiddenSlides>0</HiddenSlides>
  <MMClips>0</MMClips>
  <ScaleCrop>false</ScaleCrop>
  <HeadingPairs>
    <vt:vector size="6" baseType="variant">
      <vt:variant>
        <vt:lpstr>Använt teckensnitt</vt:lpstr>
      </vt:variant>
      <vt:variant>
        <vt:i4>8</vt:i4>
      </vt:variant>
      <vt:variant>
        <vt:lpstr>Tema</vt:lpstr>
      </vt:variant>
      <vt:variant>
        <vt:i4>2</vt:i4>
      </vt:variant>
      <vt:variant>
        <vt:lpstr>Bildrubriker</vt:lpstr>
      </vt:variant>
      <vt:variant>
        <vt:i4>56</vt:i4>
      </vt:variant>
    </vt:vector>
  </HeadingPairs>
  <TitlesOfParts>
    <vt:vector size="66" baseType="lpstr">
      <vt:lpstr>Arial</vt:lpstr>
      <vt:lpstr>Calibri</vt:lpstr>
      <vt:lpstr>Calibri Light</vt:lpstr>
      <vt:lpstr>Courier</vt:lpstr>
      <vt:lpstr>Courier New</vt:lpstr>
      <vt:lpstr>Helvetica</vt:lpstr>
      <vt:lpstr>Monaco</vt:lpstr>
      <vt:lpstr>Wingdings</vt:lpstr>
      <vt:lpstr>SciLifeLab PPT_light</vt:lpstr>
      <vt:lpstr>SciLifeLab PPT_dark</vt:lpstr>
      <vt:lpstr>Variant-calling Workflow</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Basic 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PowerPoint-presentation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Malin Larsson</cp:lastModifiedBy>
  <cp:revision>2</cp:revision>
  <dcterms:created xsi:type="dcterms:W3CDTF">2022-03-23T14:21:08Z</dcterms:created>
  <dcterms:modified xsi:type="dcterms:W3CDTF">2022-03-24T07:53:25Z</dcterms:modified>
</cp:coreProperties>
</file>